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62" r:id="rId5"/>
    <p:sldId id="265" r:id="rId6"/>
    <p:sldId id="270" r:id="rId7"/>
    <p:sldId id="263" r:id="rId8"/>
    <p:sldId id="258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6" d="100"/>
          <a:sy n="46" d="100"/>
        </p:scale>
        <p:origin x="1224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3728" y="1313271"/>
            <a:ext cx="5370443" cy="1535389"/>
          </a:xfrm>
        </p:spPr>
        <p:txBody>
          <a:bodyPr anchor="b">
            <a:noAutofit/>
          </a:bodyPr>
          <a:lstStyle>
            <a:lvl1pPr algn="ctr">
              <a:defRPr sz="40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3727" y="3077224"/>
            <a:ext cx="5370443" cy="800997"/>
          </a:xfrm>
        </p:spPr>
        <p:txBody>
          <a:bodyPr/>
          <a:lstStyle>
            <a:lvl1pPr marL="0" indent="0" algn="ctr">
              <a:buNone/>
              <a:defRPr sz="2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4AAC1-F4EE-4BDB-96E4-39336FA46A56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5A19B-1E26-4D21-95DB-C5D96D925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369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4AAC1-F4EE-4BDB-96E4-39336FA46A56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5A19B-1E26-4D21-95DB-C5D96D925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782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222099" cy="5811838"/>
          </a:xfrm>
        </p:spPr>
        <p:txBody>
          <a:bodyPr vert="eaVert">
            <a:normAutofit/>
          </a:bodyPr>
          <a:lstStyle>
            <a:lvl1pPr>
              <a:defRPr sz="3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4AAC1-F4EE-4BDB-96E4-39336FA46A56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5A19B-1E26-4D21-95DB-C5D96D925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602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4AAC1-F4EE-4BDB-96E4-39336FA46A56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5A19B-1E26-4D21-95DB-C5D96D925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778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618" y="371269"/>
            <a:ext cx="7886700" cy="2852737"/>
          </a:xfrm>
        </p:spPr>
        <p:txBody>
          <a:bodyPr anchor="b">
            <a:normAutofit/>
          </a:bodyPr>
          <a:lstStyle>
            <a:lvl1pPr>
              <a:defRPr sz="54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618" y="350278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4AAC1-F4EE-4BDB-96E4-39336FA46A56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5A19B-1E26-4D21-95DB-C5D96D925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450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>
            <a:normAutofit/>
          </a:bodyPr>
          <a:lstStyle>
            <a:lvl1pPr>
              <a:defRPr sz="2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>
            <a:normAutofit/>
          </a:bodyPr>
          <a:lstStyle>
            <a:lvl1pPr>
              <a:defRPr sz="2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4AAC1-F4EE-4BDB-96E4-39336FA46A56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5A19B-1E26-4D21-95DB-C5D96D925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617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>
            <a:normAutofit/>
          </a:bodyPr>
          <a:lstStyle>
            <a:lvl1pPr>
              <a:defRPr sz="4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>
            <a:normAutofit/>
          </a:bodyPr>
          <a:lstStyle>
            <a:lvl1pPr>
              <a:defRPr sz="2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>
            <a:normAutofit/>
          </a:bodyPr>
          <a:lstStyle>
            <a:lvl1pPr>
              <a:defRPr sz="2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4AAC1-F4EE-4BDB-96E4-39336FA46A56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5A19B-1E26-4D21-95DB-C5D96D925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006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4AAC1-F4EE-4BDB-96E4-39336FA46A56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5A19B-1E26-4D21-95DB-C5D96D925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263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4AAC1-F4EE-4BDB-96E4-39336FA46A56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5A19B-1E26-4D21-95DB-C5D96D925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138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>
            <a:normAutofit/>
          </a:bodyPr>
          <a:lstStyle>
            <a:lvl1pPr>
              <a:defRPr sz="2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>
            <a:normAutofit/>
          </a:bodyPr>
          <a:lstStyle>
            <a:lvl1pPr>
              <a:defRPr sz="2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4AAC1-F4EE-4BDB-96E4-39336FA46A56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5A19B-1E26-4D21-95DB-C5D96D925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531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>
            <a:normAutofit/>
          </a:bodyPr>
          <a:lstStyle>
            <a:lvl1pPr>
              <a:defRPr sz="2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4AAC1-F4EE-4BDB-96E4-39336FA46A56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5A19B-1E26-4D21-95DB-C5D96D925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929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F4AAC1-F4EE-4BDB-96E4-39336FA46A56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F5A19B-1E26-4D21-95DB-C5D96D925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976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pa.co.ke/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271" y="1502039"/>
            <a:ext cx="5276118" cy="1535389"/>
          </a:xfrm>
        </p:spPr>
        <p:txBody>
          <a:bodyPr/>
          <a:lstStyle/>
          <a:p>
            <a:r>
              <a:rPr lang="en-US" sz="3600" dirty="0"/>
              <a:t/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734" y="1633927"/>
            <a:ext cx="8364511" cy="1049311"/>
          </a:xfrm>
        </p:spPr>
        <p:txBody>
          <a:bodyPr>
            <a:normAutofit/>
          </a:bodyPr>
          <a:lstStyle/>
          <a:p>
            <a:pPr algn="just"/>
            <a:r>
              <a:rPr lang="en-US" sz="28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thold Akzidenz Grotesk Regular"/>
                <a:ea typeface="Arial Unicode MS" panose="020B0604020202020204" pitchFamily="34" charset="-128"/>
                <a:cs typeface="Arial Unicode MS" panose="020B0604020202020204" pitchFamily="34" charset="-128"/>
              </a:rPr>
              <a:t>ICDN WEEKLY REPORT</a:t>
            </a:r>
            <a:endParaRPr lang="en-US" sz="2800" b="1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erthold Akzidenz Grotesk Regular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just"/>
            <a:r>
              <a:rPr lang="en-GB" sz="18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thold Akzidenz Grotesk Regular"/>
                <a:ea typeface="Arial Unicode MS" panose="020B0604020202020204" pitchFamily="34" charset="-128"/>
                <a:cs typeface="Arial Unicode MS" panose="020B0604020202020204" pitchFamily="34" charset="-128"/>
              </a:rPr>
              <a:t>15</a:t>
            </a:r>
            <a:r>
              <a:rPr lang="en-GB" sz="1800" b="1" baseline="300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thold Akzidenz Grotesk Regular"/>
                <a:ea typeface="Arial Unicode MS" panose="020B0604020202020204" pitchFamily="34" charset="-128"/>
                <a:cs typeface="Arial Unicode MS" panose="020B0604020202020204" pitchFamily="34" charset="-128"/>
              </a:rPr>
              <a:t>th</a:t>
            </a:r>
            <a:r>
              <a:rPr lang="en-GB" sz="18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thold Akzidenz Grotesk Regular"/>
                <a:ea typeface="Arial Unicode MS" panose="020B0604020202020204" pitchFamily="34" charset="-128"/>
                <a:cs typeface="Arial Unicode MS" panose="020B0604020202020204" pitchFamily="34" charset="-128"/>
              </a:rPr>
              <a:t> – 22</a:t>
            </a:r>
            <a:r>
              <a:rPr lang="en-GB" sz="1800" b="1" baseline="300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thold Akzidenz Grotesk Regular"/>
                <a:ea typeface="Arial Unicode MS" panose="020B0604020202020204" pitchFamily="34" charset="-128"/>
                <a:cs typeface="Arial Unicode MS" panose="020B0604020202020204" pitchFamily="34" charset="-128"/>
              </a:rPr>
              <a:t>nd</a:t>
            </a:r>
            <a:r>
              <a:rPr lang="en-GB" sz="18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thold Akzidenz Grotesk Regular"/>
                <a:ea typeface="Arial Unicode MS" panose="020B0604020202020204" pitchFamily="34" charset="-128"/>
                <a:cs typeface="Arial Unicode MS" panose="020B0604020202020204" pitchFamily="34" charset="-128"/>
              </a:rPr>
              <a:t>  MAR 2022</a:t>
            </a:r>
            <a:endParaRPr lang="en-US" sz="1800" b="1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erthold Akzidenz Grotesk Regular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just"/>
            <a:endParaRPr lang="en-US" sz="28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erthold Akzidenz Grotesk Regular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946828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88A75-F016-45BC-85C2-68C954B9D3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WEEKLY TRAFFIC PERFORMANCE</a:t>
            </a:r>
            <a:br>
              <a:rPr lang="en-US" b="1" dirty="0">
                <a:solidFill>
                  <a:srgbClr val="002060"/>
                </a:solidFill>
              </a:rPr>
            </a:br>
            <a:r>
              <a:rPr lang="en-US" b="1" dirty="0">
                <a:solidFill>
                  <a:srgbClr val="002060"/>
                </a:solidFill>
              </a:rPr>
              <a:t>(in TEUs)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78F243-6F82-4F61-AF77-1F5CD73688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t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969B0AAA-8EC9-436C-AF80-6E3DF61B4F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4380064"/>
              </p:ext>
            </p:extLst>
          </p:nvPr>
        </p:nvGraphicFramePr>
        <p:xfrm>
          <a:off x="1048622" y="1887523"/>
          <a:ext cx="7214532" cy="32395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297">
                  <a:extLst>
                    <a:ext uri="{9D8B030D-6E8A-4147-A177-3AD203B41FA5}">
                      <a16:colId xmlns:a16="http://schemas.microsoft.com/office/drawing/2014/main" val="3444149079"/>
                    </a:ext>
                  </a:extLst>
                </a:gridCol>
                <a:gridCol w="1627301">
                  <a:extLst>
                    <a:ext uri="{9D8B030D-6E8A-4147-A177-3AD203B41FA5}">
                      <a16:colId xmlns:a16="http://schemas.microsoft.com/office/drawing/2014/main" val="23545778"/>
                    </a:ext>
                  </a:extLst>
                </a:gridCol>
                <a:gridCol w="1946246">
                  <a:extLst>
                    <a:ext uri="{9D8B030D-6E8A-4147-A177-3AD203B41FA5}">
                      <a16:colId xmlns:a16="http://schemas.microsoft.com/office/drawing/2014/main" val="3707606706"/>
                    </a:ext>
                  </a:extLst>
                </a:gridCol>
                <a:gridCol w="1912688">
                  <a:extLst>
                    <a:ext uri="{9D8B030D-6E8A-4147-A177-3AD203B41FA5}">
                      <a16:colId xmlns:a16="http://schemas.microsoft.com/office/drawing/2014/main" val="4269411646"/>
                    </a:ext>
                  </a:extLst>
                </a:gridCol>
              </a:tblGrid>
              <a:tr h="601211">
                <a:tc>
                  <a:txBody>
                    <a:bodyPr/>
                    <a:lstStyle/>
                    <a:p>
                      <a:endParaRPr lang="en-US" sz="2800" b="1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sz="2400" b="1" baseline="0" dirty="0"/>
                        <a:t>15</a:t>
                      </a:r>
                      <a:r>
                        <a:rPr lang="en-GB" sz="2400" b="1" baseline="30000" dirty="0"/>
                        <a:t>th</a:t>
                      </a:r>
                      <a:r>
                        <a:rPr lang="en-GB" sz="2400" b="1" baseline="0" dirty="0"/>
                        <a:t> – 22</a:t>
                      </a:r>
                      <a:r>
                        <a:rPr lang="en-GB" sz="2400" b="1" baseline="30000" dirty="0"/>
                        <a:t>nd</a:t>
                      </a:r>
                      <a:r>
                        <a:rPr lang="en-GB" sz="2400" b="1" baseline="0" dirty="0"/>
                        <a:t>  MAR 2022</a:t>
                      </a:r>
                      <a:endParaRPr lang="en-US" sz="2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8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724068"/>
                  </a:ext>
                </a:extLst>
              </a:tr>
              <a:tr h="601211">
                <a:tc>
                  <a:txBody>
                    <a:bodyPr/>
                    <a:lstStyle/>
                    <a:p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RECEIVED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DELIVERED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BALANCE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2783266"/>
                  </a:ext>
                </a:extLst>
              </a:tr>
              <a:tr h="433431">
                <a:tc>
                  <a:txBody>
                    <a:bodyPr/>
                    <a:lstStyle/>
                    <a:p>
                      <a:r>
                        <a:rPr lang="en-US" sz="2400" b="1" dirty="0"/>
                        <a:t>IMPORTS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5,492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2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4,268</a:t>
                      </a:r>
                      <a:endParaRPr lang="en-US" sz="2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2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4,725</a:t>
                      </a:r>
                      <a:endParaRPr lang="en-US" sz="2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10997217"/>
                  </a:ext>
                </a:extLst>
              </a:tr>
              <a:tr h="521516">
                <a:tc>
                  <a:txBody>
                    <a:bodyPr/>
                    <a:lstStyle/>
                    <a:p>
                      <a:r>
                        <a:rPr lang="en-US" sz="2400" b="1" dirty="0"/>
                        <a:t>EXPORTS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2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330</a:t>
                      </a:r>
                      <a:endParaRPr lang="en-US" sz="2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2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399</a:t>
                      </a:r>
                      <a:endParaRPr lang="en-US" sz="2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4480430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sz="2400" b="1" dirty="0"/>
                        <a:t>EMPTIES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2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3,794</a:t>
                      </a:r>
                      <a:endParaRPr lang="en-US" sz="2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2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3,794</a:t>
                      </a:r>
                      <a:endParaRPr lang="en-US" sz="2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5314114"/>
                  </a:ext>
                </a:extLst>
              </a:tr>
              <a:tr h="60121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32883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9296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1D3778-2F8D-4A04-994D-E6509AF66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004A64"/>
                </a:solidFill>
              </a:rPr>
              <a:t>YARD POPULATION</a:t>
            </a:r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2FF665F0-072C-4EC9-B877-F556429282B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6472071"/>
              </p:ext>
            </p:extLst>
          </p:nvPr>
        </p:nvGraphicFramePr>
        <p:xfrm>
          <a:off x="628650" y="1825623"/>
          <a:ext cx="7886700" cy="39208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7340">
                  <a:extLst>
                    <a:ext uri="{9D8B030D-6E8A-4147-A177-3AD203B41FA5}">
                      <a16:colId xmlns:a16="http://schemas.microsoft.com/office/drawing/2014/main" val="4090963302"/>
                    </a:ext>
                  </a:extLst>
                </a:gridCol>
                <a:gridCol w="1577340">
                  <a:extLst>
                    <a:ext uri="{9D8B030D-6E8A-4147-A177-3AD203B41FA5}">
                      <a16:colId xmlns:a16="http://schemas.microsoft.com/office/drawing/2014/main" val="3492692815"/>
                    </a:ext>
                  </a:extLst>
                </a:gridCol>
                <a:gridCol w="1577340">
                  <a:extLst>
                    <a:ext uri="{9D8B030D-6E8A-4147-A177-3AD203B41FA5}">
                      <a16:colId xmlns:a16="http://schemas.microsoft.com/office/drawing/2014/main" val="1623615284"/>
                    </a:ext>
                  </a:extLst>
                </a:gridCol>
                <a:gridCol w="1577340">
                  <a:extLst>
                    <a:ext uri="{9D8B030D-6E8A-4147-A177-3AD203B41FA5}">
                      <a16:colId xmlns:a16="http://schemas.microsoft.com/office/drawing/2014/main" val="3126141608"/>
                    </a:ext>
                  </a:extLst>
                </a:gridCol>
                <a:gridCol w="1577340">
                  <a:extLst>
                    <a:ext uri="{9D8B030D-6E8A-4147-A177-3AD203B41FA5}">
                      <a16:colId xmlns:a16="http://schemas.microsoft.com/office/drawing/2014/main" val="1791483303"/>
                    </a:ext>
                  </a:extLst>
                </a:gridCol>
              </a:tblGrid>
              <a:tr h="49010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40’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UNITS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TEUS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6414676"/>
                  </a:ext>
                </a:extLst>
              </a:tr>
              <a:tr h="49010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16-03-2022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1,063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1,561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2,624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4,185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7474295"/>
                  </a:ext>
                </a:extLst>
              </a:tr>
              <a:tr h="49010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17-03-2022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1,066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1,759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4,584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45988195"/>
                  </a:ext>
                </a:extLst>
              </a:tr>
              <a:tr h="49010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18-03-2022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1,795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2,916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4,711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82720498"/>
                  </a:ext>
                </a:extLst>
              </a:tr>
              <a:tr h="49010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19-03-2022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1,180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1,726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2,906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4,632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09781929"/>
                  </a:ext>
                </a:extLst>
              </a:tr>
              <a:tr h="49010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20-03-2022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1,166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1,642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2,808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4,450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06651223"/>
                  </a:ext>
                </a:extLst>
              </a:tr>
              <a:tr h="49010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21-03-2022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1,451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3,255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5,059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29095459"/>
                  </a:ext>
                </a:extLst>
              </a:tr>
              <a:tr h="49010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22-03-2022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1,480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1,737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4,954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442268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62086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A0902-6E7D-42F6-B45F-621C6948D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004A64"/>
                </a:solidFill>
              </a:rPr>
              <a:t>CONTAINERS</a:t>
            </a:r>
            <a:r>
              <a:rPr lang="en-US" sz="3200" b="1" dirty="0"/>
              <a:t> </a:t>
            </a:r>
            <a:r>
              <a:rPr lang="en-US" sz="3200" b="1" dirty="0">
                <a:solidFill>
                  <a:srgbClr val="004A64"/>
                </a:solidFill>
              </a:rPr>
              <a:t>VERIFIED</a:t>
            </a:r>
            <a:r>
              <a:rPr lang="en-US" sz="3200" dirty="0"/>
              <a:t> 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2970B0DE-04B3-42B1-B82D-6D99D0BCD7F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1035867"/>
              </p:ext>
            </p:extLst>
          </p:nvPr>
        </p:nvGraphicFramePr>
        <p:xfrm>
          <a:off x="628650" y="1577130"/>
          <a:ext cx="7886700" cy="40183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7340">
                  <a:extLst>
                    <a:ext uri="{9D8B030D-6E8A-4147-A177-3AD203B41FA5}">
                      <a16:colId xmlns:a16="http://schemas.microsoft.com/office/drawing/2014/main" val="3652458341"/>
                    </a:ext>
                  </a:extLst>
                </a:gridCol>
                <a:gridCol w="1577340">
                  <a:extLst>
                    <a:ext uri="{9D8B030D-6E8A-4147-A177-3AD203B41FA5}">
                      <a16:colId xmlns:a16="http://schemas.microsoft.com/office/drawing/2014/main" val="3296302038"/>
                    </a:ext>
                  </a:extLst>
                </a:gridCol>
                <a:gridCol w="1577340">
                  <a:extLst>
                    <a:ext uri="{9D8B030D-6E8A-4147-A177-3AD203B41FA5}">
                      <a16:colId xmlns:a16="http://schemas.microsoft.com/office/drawing/2014/main" val="2002849808"/>
                    </a:ext>
                  </a:extLst>
                </a:gridCol>
                <a:gridCol w="1577340">
                  <a:extLst>
                    <a:ext uri="{9D8B030D-6E8A-4147-A177-3AD203B41FA5}">
                      <a16:colId xmlns:a16="http://schemas.microsoft.com/office/drawing/2014/main" val="2450055567"/>
                    </a:ext>
                  </a:extLst>
                </a:gridCol>
                <a:gridCol w="1577340">
                  <a:extLst>
                    <a:ext uri="{9D8B030D-6E8A-4147-A177-3AD203B41FA5}">
                      <a16:colId xmlns:a16="http://schemas.microsoft.com/office/drawing/2014/main" val="3396209350"/>
                    </a:ext>
                  </a:extLst>
                </a:gridCol>
              </a:tblGrid>
              <a:tr h="50229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 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20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40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Units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TEUs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796301819"/>
                  </a:ext>
                </a:extLst>
              </a:tr>
              <a:tr h="50229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15-03-2022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53265597"/>
                  </a:ext>
                </a:extLst>
              </a:tr>
              <a:tr h="50229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16-03-2022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50373688"/>
                  </a:ext>
                </a:extLst>
              </a:tr>
              <a:tr h="50229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17-03-2022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18216713"/>
                  </a:ext>
                </a:extLst>
              </a:tr>
              <a:tr h="50229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18-03-2022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20914291"/>
                  </a:ext>
                </a:extLst>
              </a:tr>
              <a:tr h="50229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19-03-2022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62633038"/>
                  </a:ext>
                </a:extLst>
              </a:tr>
              <a:tr h="50229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20-03-2022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10296927"/>
                  </a:ext>
                </a:extLst>
              </a:tr>
              <a:tr h="50229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21-03-2022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430952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88421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51ADFD-082D-4753-B393-9F99D6C7F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/>
              <a:t>CARGO CLEARANCE PERIOD </a:t>
            </a:r>
            <a:br>
              <a:rPr lang="en-US" sz="2400" b="1" dirty="0"/>
            </a:br>
            <a:r>
              <a:rPr lang="en-US" sz="2400" b="1" dirty="0"/>
              <a:t>(</a:t>
            </a:r>
            <a:r>
              <a:rPr lang="en-GB" sz="2400" b="1" dirty="0"/>
              <a:t>15</a:t>
            </a:r>
            <a:r>
              <a:rPr lang="en-US" sz="2400" b="1" dirty="0"/>
              <a:t>.</a:t>
            </a:r>
            <a:r>
              <a:rPr lang="en-GB" sz="2400" b="1" dirty="0"/>
              <a:t>03</a:t>
            </a:r>
            <a:r>
              <a:rPr lang="en-US" sz="2400" b="1" dirty="0"/>
              <a:t>.202</a:t>
            </a:r>
            <a:r>
              <a:rPr lang="en-GB" sz="2400" b="1" dirty="0"/>
              <a:t>2 – 22.03.2022</a:t>
            </a:r>
            <a:r>
              <a:rPr lang="en-US" sz="2400" b="1" dirty="0"/>
              <a:t>)</a:t>
            </a:r>
            <a:endParaRPr lang="en-US" sz="2400" dirty="0"/>
          </a:p>
        </p:txBody>
      </p:sp>
      <p:graphicFrame>
        <p:nvGraphicFramePr>
          <p:cNvPr id="19" name="Table 19">
            <a:extLst>
              <a:ext uri="{FF2B5EF4-FFF2-40B4-BE49-F238E27FC236}">
                <a16:creationId xmlns:a16="http://schemas.microsoft.com/office/drawing/2014/main" id="{A66BC316-8E3E-42B0-8C66-EC857FC1246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0982606"/>
              </p:ext>
            </p:extLst>
          </p:nvPr>
        </p:nvGraphicFramePr>
        <p:xfrm>
          <a:off x="419450" y="1971413"/>
          <a:ext cx="7390699" cy="29660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5654">
                  <a:extLst>
                    <a:ext uri="{9D8B030D-6E8A-4147-A177-3AD203B41FA5}">
                      <a16:colId xmlns:a16="http://schemas.microsoft.com/office/drawing/2014/main" val="3427787286"/>
                    </a:ext>
                  </a:extLst>
                </a:gridCol>
                <a:gridCol w="1616052">
                  <a:extLst>
                    <a:ext uri="{9D8B030D-6E8A-4147-A177-3AD203B41FA5}">
                      <a16:colId xmlns:a16="http://schemas.microsoft.com/office/drawing/2014/main" val="1890322623"/>
                    </a:ext>
                  </a:extLst>
                </a:gridCol>
                <a:gridCol w="1208015">
                  <a:extLst>
                    <a:ext uri="{9D8B030D-6E8A-4147-A177-3AD203B41FA5}">
                      <a16:colId xmlns:a16="http://schemas.microsoft.com/office/drawing/2014/main" val="3016781919"/>
                    </a:ext>
                  </a:extLst>
                </a:gridCol>
                <a:gridCol w="1560352">
                  <a:extLst>
                    <a:ext uri="{9D8B030D-6E8A-4147-A177-3AD203B41FA5}">
                      <a16:colId xmlns:a16="http://schemas.microsoft.com/office/drawing/2014/main" val="1363726477"/>
                    </a:ext>
                  </a:extLst>
                </a:gridCol>
                <a:gridCol w="1350626">
                  <a:extLst>
                    <a:ext uri="{9D8B030D-6E8A-4147-A177-3AD203B41FA5}">
                      <a16:colId xmlns:a16="http://schemas.microsoft.com/office/drawing/2014/main" val="2857983170"/>
                    </a:ext>
                  </a:extLst>
                </a:gridCol>
              </a:tblGrid>
              <a:tr h="395034">
                <a:tc gridSpan="5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1445150"/>
                  </a:ext>
                </a:extLst>
              </a:tr>
              <a:tr h="39503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</a:p>
                  </a:txBody>
                  <a:tcPr marL="6350" marR="6350" marT="6350" marB="0" anchor="b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PREVIOUS WEEK</a:t>
                      </a: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CURRENT WEEK</a:t>
                      </a: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2608852"/>
                  </a:ext>
                </a:extLst>
              </a:tr>
              <a:tr h="43373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Range in Days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Container units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%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Container units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%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390918813"/>
                  </a:ext>
                </a:extLst>
              </a:tr>
              <a:tr h="68343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0-5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2,020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78</a:t>
                      </a:r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2,131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79</a:t>
                      </a:r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38659911"/>
                  </a:ext>
                </a:extLst>
              </a:tr>
              <a:tr h="66375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Total Units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2,601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100%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2,698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100%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12472619"/>
                  </a:ext>
                </a:extLst>
              </a:tr>
              <a:tr h="3950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77646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23241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A1180-977F-4FB8-BA4C-DBECF0165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PERFORMANCE INDICATORS</a:t>
            </a:r>
            <a:endParaRPr lang="en-US" dirty="0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6D0C946A-65F6-4C90-BC2B-30EC51CF504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9581768"/>
              </p:ext>
            </p:extLst>
          </p:nvPr>
        </p:nvGraphicFramePr>
        <p:xfrm>
          <a:off x="604007" y="1825625"/>
          <a:ext cx="7911343" cy="4536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65321">
                  <a:extLst>
                    <a:ext uri="{9D8B030D-6E8A-4147-A177-3AD203B41FA5}">
                      <a16:colId xmlns:a16="http://schemas.microsoft.com/office/drawing/2014/main" val="443181767"/>
                    </a:ext>
                  </a:extLst>
                </a:gridCol>
                <a:gridCol w="1434518">
                  <a:extLst>
                    <a:ext uri="{9D8B030D-6E8A-4147-A177-3AD203B41FA5}">
                      <a16:colId xmlns:a16="http://schemas.microsoft.com/office/drawing/2014/main" val="1694671217"/>
                    </a:ext>
                  </a:extLst>
                </a:gridCol>
                <a:gridCol w="1333849">
                  <a:extLst>
                    <a:ext uri="{9D8B030D-6E8A-4147-A177-3AD203B41FA5}">
                      <a16:colId xmlns:a16="http://schemas.microsoft.com/office/drawing/2014/main" val="2907312182"/>
                    </a:ext>
                  </a:extLst>
                </a:gridCol>
                <a:gridCol w="1577655">
                  <a:extLst>
                    <a:ext uri="{9D8B030D-6E8A-4147-A177-3AD203B41FA5}">
                      <a16:colId xmlns:a16="http://schemas.microsoft.com/office/drawing/2014/main" val="29959957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Previous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Current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Targets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07828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Dwell time (Imports)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 Days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 Days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1200" b="0" i="0" u="none" strike="noStrike" kern="1200" dirty="0"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3595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Truck Turnaround (imports local)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7hrs 12mins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6hrs 21mins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3.5hrs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302351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Truck Turnaround (imports transit)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7hrs 03mins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4hrs 34mins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3.5hrs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903279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Truck Turnaround (exports local)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2hrs 01mins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2hrs 02mins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3.5hrs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468420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Truck Turnaround (exports transit)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1hr 10mins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1hr 08mins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3.5hrs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442588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Truck Turnaround (empties)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8hrs 14mins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6hrs 03mins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3.5hrs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920292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Train Turnaround (Operational Time)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6hrs 32mins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7hrs 34mins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5hrs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357860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Gross Train Productivity(Moves Per Hour)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kumimoji="0" lang="en-US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       </a:t>
                      </a:r>
                    </a:p>
                    <a:p>
                      <a:r>
                        <a:rPr kumimoji="0" lang="en-US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          33                                                                                                                         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26883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Sgr Idle Time(Last sling to Pull out)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2hrs 03mins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2hrs 01min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39557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Av. Time from pull out to next Train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4hrs 15mins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2hrs 29mins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68830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Pickup Order after Customs Release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14hrs 36mins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5hrs 19mins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19339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04767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51ADFD-082D-4753-B393-9F99D6C7F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/>
              <a:t>SUMMARY STATUS AS AT </a:t>
            </a:r>
            <a:r>
              <a:rPr lang="en-GB" sz="2400" b="1" dirty="0"/>
              <a:t>22</a:t>
            </a:r>
            <a:r>
              <a:rPr lang="en-US" sz="2400" b="1" dirty="0"/>
              <a:t>.</a:t>
            </a:r>
            <a:r>
              <a:rPr lang="en-GB" sz="2400" b="1" dirty="0"/>
              <a:t>03</a:t>
            </a:r>
            <a:r>
              <a:rPr lang="en-US" sz="2400" b="1" dirty="0"/>
              <a:t>.20</a:t>
            </a:r>
            <a:r>
              <a:rPr lang="en-GB" sz="2400" b="1" dirty="0"/>
              <a:t>22</a:t>
            </a:r>
            <a:r>
              <a:rPr lang="en-US" sz="2400" b="1" dirty="0"/>
              <a:t> 0700HRS</a:t>
            </a:r>
            <a:endParaRPr lang="en-US" sz="2400" dirty="0"/>
          </a:p>
        </p:txBody>
      </p:sp>
      <p:graphicFrame>
        <p:nvGraphicFramePr>
          <p:cNvPr id="19" name="Table 19">
            <a:extLst>
              <a:ext uri="{FF2B5EF4-FFF2-40B4-BE49-F238E27FC236}">
                <a16:creationId xmlns:a16="http://schemas.microsoft.com/office/drawing/2014/main" id="{A66BC316-8E3E-42B0-8C66-EC857FC1246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4226287"/>
              </p:ext>
            </p:extLst>
          </p:nvPr>
        </p:nvGraphicFramePr>
        <p:xfrm>
          <a:off x="192947" y="1988190"/>
          <a:ext cx="8699384" cy="36659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3462">
                  <a:extLst>
                    <a:ext uri="{9D8B030D-6E8A-4147-A177-3AD203B41FA5}">
                      <a16:colId xmlns:a16="http://schemas.microsoft.com/office/drawing/2014/main" val="3427787286"/>
                    </a:ext>
                  </a:extLst>
                </a:gridCol>
                <a:gridCol w="777926">
                  <a:extLst>
                    <a:ext uri="{9D8B030D-6E8A-4147-A177-3AD203B41FA5}">
                      <a16:colId xmlns:a16="http://schemas.microsoft.com/office/drawing/2014/main" val="1890322623"/>
                    </a:ext>
                  </a:extLst>
                </a:gridCol>
                <a:gridCol w="758408">
                  <a:extLst>
                    <a:ext uri="{9D8B030D-6E8A-4147-A177-3AD203B41FA5}">
                      <a16:colId xmlns:a16="http://schemas.microsoft.com/office/drawing/2014/main" val="1838311251"/>
                    </a:ext>
                  </a:extLst>
                </a:gridCol>
                <a:gridCol w="966598">
                  <a:extLst>
                    <a:ext uri="{9D8B030D-6E8A-4147-A177-3AD203B41FA5}">
                      <a16:colId xmlns:a16="http://schemas.microsoft.com/office/drawing/2014/main" val="2227856872"/>
                    </a:ext>
                  </a:extLst>
                </a:gridCol>
                <a:gridCol w="966598">
                  <a:extLst>
                    <a:ext uri="{9D8B030D-6E8A-4147-A177-3AD203B41FA5}">
                      <a16:colId xmlns:a16="http://schemas.microsoft.com/office/drawing/2014/main" val="3016781919"/>
                    </a:ext>
                  </a:extLst>
                </a:gridCol>
                <a:gridCol w="966598">
                  <a:extLst>
                    <a:ext uri="{9D8B030D-6E8A-4147-A177-3AD203B41FA5}">
                      <a16:colId xmlns:a16="http://schemas.microsoft.com/office/drawing/2014/main" val="1363726477"/>
                    </a:ext>
                  </a:extLst>
                </a:gridCol>
                <a:gridCol w="966598">
                  <a:extLst>
                    <a:ext uri="{9D8B030D-6E8A-4147-A177-3AD203B41FA5}">
                      <a16:colId xmlns:a16="http://schemas.microsoft.com/office/drawing/2014/main" val="3897169541"/>
                    </a:ext>
                  </a:extLst>
                </a:gridCol>
                <a:gridCol w="966598">
                  <a:extLst>
                    <a:ext uri="{9D8B030D-6E8A-4147-A177-3AD203B41FA5}">
                      <a16:colId xmlns:a16="http://schemas.microsoft.com/office/drawing/2014/main" val="3190655046"/>
                    </a:ext>
                  </a:extLst>
                </a:gridCol>
                <a:gridCol w="966598">
                  <a:extLst>
                    <a:ext uri="{9D8B030D-6E8A-4147-A177-3AD203B41FA5}">
                      <a16:colId xmlns:a16="http://schemas.microsoft.com/office/drawing/2014/main" val="2857983170"/>
                    </a:ext>
                  </a:extLst>
                </a:gridCol>
              </a:tblGrid>
              <a:tr h="394425">
                <a:tc gridSpan="9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1445150"/>
                  </a:ext>
                </a:extLst>
              </a:tr>
              <a:tr h="39442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</a:p>
                  </a:txBody>
                  <a:tcPr marL="6350" marR="6350" marT="6350" marB="0" anchor="b"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PREVIOUS WEEK</a:t>
                      </a: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CURRENT WEEK</a:t>
                      </a: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2608852"/>
                  </a:ext>
                </a:extLst>
              </a:tr>
              <a:tr h="39442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Units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TEUs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Units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TEUs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390918813"/>
                  </a:ext>
                </a:extLst>
              </a:tr>
              <a:tr h="104414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ICD Yard Population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999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1,217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2,216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3,433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1,480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1,737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3,217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4,954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38659911"/>
                  </a:ext>
                </a:extLst>
              </a:tr>
              <a:tr h="104414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Total Import Population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885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1,125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2,010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3,135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1,387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1,669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3,056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4,725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12472619"/>
                  </a:ext>
                </a:extLst>
              </a:tr>
              <a:tr h="39442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77646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76676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618" y="371270"/>
            <a:ext cx="7886700" cy="2095094"/>
          </a:xfrm>
        </p:spPr>
        <p:txBody>
          <a:bodyPr/>
          <a:lstStyle/>
          <a:p>
            <a:pPr algn="ctr"/>
            <a:r>
              <a:rPr lang="en-GB" dirty="0">
                <a:latin typeface="Berthold Akzidenz Grotesk Regular"/>
              </a:rPr>
              <a:t>THANK YOU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618" y="3162651"/>
            <a:ext cx="7886700" cy="1526796"/>
          </a:xfrm>
        </p:spPr>
        <p:txBody>
          <a:bodyPr>
            <a:normAutofit fontScale="92500" lnSpcReduction="20000"/>
          </a:bodyPr>
          <a:lstStyle/>
          <a:p>
            <a:pPr algn="ctr">
              <a:lnSpc>
                <a:spcPct val="120000"/>
              </a:lnSpc>
            </a:pPr>
            <a:r>
              <a:rPr lang="en-US" sz="3200" b="1" dirty="0">
                <a:solidFill>
                  <a:srgbClr val="FFFFFF"/>
                </a:solidFill>
                <a:latin typeface="Berthold Akzidenz Grotesk Regular"/>
              </a:rPr>
              <a:t>KENYA PORTS AUTHORITY </a:t>
            </a:r>
          </a:p>
          <a:p>
            <a:pPr algn="ctr">
              <a:lnSpc>
                <a:spcPct val="120000"/>
              </a:lnSpc>
            </a:pPr>
            <a:r>
              <a:rPr lang="en-US" b="1" dirty="0">
                <a:solidFill>
                  <a:srgbClr val="FFFFFF"/>
                </a:solidFill>
                <a:latin typeface="Berthold Akzidenz Grotesk Regular"/>
              </a:rPr>
              <a:t>GROWING BUSINESS, ENRICHING LIVES</a:t>
            </a:r>
          </a:p>
          <a:p>
            <a:pPr algn="ctr">
              <a:lnSpc>
                <a:spcPct val="120000"/>
              </a:lnSpc>
            </a:pPr>
            <a:r>
              <a:rPr lang="en-US" b="1" dirty="0">
                <a:solidFill>
                  <a:srgbClr val="FFFFFF"/>
                </a:solidFill>
                <a:latin typeface="Berthold Akzidenz Grotesk Regular"/>
                <a:hlinkClick r:id="rId2"/>
              </a:rPr>
              <a:t>www.kpa.co.ke</a:t>
            </a:r>
            <a:r>
              <a:rPr lang="en-US" b="1" dirty="0">
                <a:solidFill>
                  <a:srgbClr val="FFFFFF"/>
                </a:solidFill>
                <a:latin typeface="Berthold Akzidenz Grotesk Regular"/>
              </a:rPr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55589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985</TotalTime>
  <Words>323</Words>
  <Application>Microsoft Office PowerPoint</Application>
  <PresentationFormat>On-screen Show (4:3)</PresentationFormat>
  <Paragraphs>201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Arial Unicode MS</vt:lpstr>
      <vt:lpstr>Berthold Akzidenz Grotesk Regular</vt:lpstr>
      <vt:lpstr>Calibri</vt:lpstr>
      <vt:lpstr>Verdana</vt:lpstr>
      <vt:lpstr>Office Theme</vt:lpstr>
      <vt:lpstr> </vt:lpstr>
      <vt:lpstr>WEEKLY TRAFFIC PERFORMANCE (in TEUs)</vt:lpstr>
      <vt:lpstr>YARD POPULATION</vt:lpstr>
      <vt:lpstr>CONTAINERS VERIFIED </vt:lpstr>
      <vt:lpstr>CARGO CLEARANCE PERIOD  (15.03.2022 – 22.03.2022)</vt:lpstr>
      <vt:lpstr>PERFORMANCE INDICATORS</vt:lpstr>
      <vt:lpstr>SUMMARY STATUS AS AT 22.03.2022 0700HRS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Admin</dc:creator>
  <cp:lastModifiedBy>Rachel Kirori</cp:lastModifiedBy>
  <cp:revision>135</cp:revision>
  <dcterms:created xsi:type="dcterms:W3CDTF">2020-12-17T14:46:20Z</dcterms:created>
  <dcterms:modified xsi:type="dcterms:W3CDTF">2022-03-23T14:06:03Z</dcterms:modified>
</cp:coreProperties>
</file>