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1" r:id="rId4"/>
    <p:sldId id="264" r:id="rId5"/>
    <p:sldId id="266" r:id="rId6"/>
    <p:sldId id="260" r:id="rId7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91437-7872-4CA0-8187-D63DE6FB40E5}" type="datetimeFigureOut">
              <a:rPr lang="en-KE" smtClean="0"/>
              <a:t>23/03/2022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04DE7-E5C1-40DD-9312-6DB865716FEF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71370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2C2A8C-DFC7-4EBC-8DE2-2099AE87A7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8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EF0CC-56FC-4A58-ABF4-DF76E68ECF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32DE59-A6F1-4B1C-B7C5-472DE1D0F1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5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03CE0-5C36-4C0F-9536-E37F75EA21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DD522C-E92D-4E42-8292-2511938F6A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9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36000" cy="71596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11582400" cy="5135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C509-616C-484E-A597-4934EA7610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8BD336-A514-4789-A608-85F1602F11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2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uiza-\Logos\Kebs logos\Blank KEBS watermark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47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" y="274638"/>
            <a:ext cx="85915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13817-5A3E-4EC2-98AF-FE2DECC2FC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C0B8C-A9E7-4089-A3BC-924D9952C13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2" name="Picture 3" descr="D:\Luiza-\Logos\Kebs logos\Complete logo - with new tagline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2" y="0"/>
            <a:ext cx="3600449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2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2975"/>
            <a:ext cx="9144000" cy="582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638300" y="4505326"/>
            <a:ext cx="5534025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KEBS ICDN STAKEHOLDERS MEETING SUMMARY REPORT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alt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February 2021</a:t>
            </a:r>
          </a:p>
        </p:txBody>
      </p:sp>
    </p:spTree>
    <p:extLst>
      <p:ext uri="{BB962C8B-B14F-4D97-AF65-F5344CB8AC3E}">
        <p14:creationId xmlns:p14="http://schemas.microsoft.com/office/powerpoint/2010/main" val="55199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85E3-0542-42D6-BAC8-5D7E444A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6200"/>
            <a:ext cx="8140700" cy="715962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2200" b="1" dirty="0"/>
              <a:t>MOMBASA PORT &amp; NORTHERN CORRIDOR COMMUNITY CHARTER DATA</a:t>
            </a:r>
            <a:endParaRPr lang="en-KE" sz="2200" b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5EA6934-6CA4-4785-9631-9492F440E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516238"/>
              </p:ext>
            </p:extLst>
          </p:nvPr>
        </p:nvGraphicFramePr>
        <p:xfrm>
          <a:off x="188843" y="1013791"/>
          <a:ext cx="11807686" cy="5585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9603">
                  <a:extLst>
                    <a:ext uri="{9D8B030D-6E8A-4147-A177-3AD203B41FA5}">
                      <a16:colId xmlns:a16="http://schemas.microsoft.com/office/drawing/2014/main" val="779585740"/>
                    </a:ext>
                  </a:extLst>
                </a:gridCol>
                <a:gridCol w="4007273">
                  <a:extLst>
                    <a:ext uri="{9D8B030D-6E8A-4147-A177-3AD203B41FA5}">
                      <a16:colId xmlns:a16="http://schemas.microsoft.com/office/drawing/2014/main" val="90295355"/>
                    </a:ext>
                  </a:extLst>
                </a:gridCol>
                <a:gridCol w="1099011">
                  <a:extLst>
                    <a:ext uri="{9D8B030D-6E8A-4147-A177-3AD203B41FA5}">
                      <a16:colId xmlns:a16="http://schemas.microsoft.com/office/drawing/2014/main" val="1825287636"/>
                    </a:ext>
                  </a:extLst>
                </a:gridCol>
                <a:gridCol w="1295903">
                  <a:extLst>
                    <a:ext uri="{9D8B030D-6E8A-4147-A177-3AD203B41FA5}">
                      <a16:colId xmlns:a16="http://schemas.microsoft.com/office/drawing/2014/main" val="2319476093"/>
                    </a:ext>
                  </a:extLst>
                </a:gridCol>
                <a:gridCol w="1795896">
                  <a:extLst>
                    <a:ext uri="{9D8B030D-6E8A-4147-A177-3AD203B41FA5}">
                      <a16:colId xmlns:a16="http://schemas.microsoft.com/office/drawing/2014/main" val="809609750"/>
                    </a:ext>
                  </a:extLst>
                </a:gridCol>
              </a:tblGrid>
              <a:tr h="6905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PERFORMANCE AREA</a:t>
                      </a:r>
                      <a:endParaRPr lang="en-GB" sz="1600" b="1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PERFORMANCE INDICATOR</a:t>
                      </a:r>
                      <a:endParaRPr lang="en-GB" sz="1600" b="1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UNITS</a:t>
                      </a:r>
                      <a:endParaRPr lang="en-GB" sz="1600" b="1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r>
                        <a:rPr lang="en-GB" sz="1600" u="none" strike="noStrike" baseline="30000" dirty="0">
                          <a:effectLst/>
                          <a:latin typeface="Arial Black" panose="020B0A04020102020204" pitchFamily="34" charset="0"/>
                        </a:rPr>
                        <a:t>th</a:t>
                      </a:r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 to 15</a:t>
                      </a:r>
                      <a:r>
                        <a:rPr lang="en-GB" sz="1600" u="none" strike="noStrike" baseline="30000" dirty="0">
                          <a:effectLst/>
                          <a:latin typeface="Arial Black" panose="020B0A04020102020204" pitchFamily="34" charset="0"/>
                        </a:rPr>
                        <a:t>th</a:t>
                      </a:r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 Mar 2022</a:t>
                      </a:r>
                      <a:endParaRPr lang="en-GB" sz="1600" b="1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  <a:r>
                        <a:rPr lang="en-GB" sz="1600" u="none" strike="noStrike" baseline="30000" dirty="0">
                          <a:effectLst/>
                          <a:latin typeface="Arial Black" panose="020B0A04020102020204" pitchFamily="34" charset="0"/>
                        </a:rPr>
                        <a:t>th</a:t>
                      </a:r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 to 23</a:t>
                      </a:r>
                      <a:r>
                        <a:rPr lang="en-GB" sz="1600" u="none" strike="noStrike" baseline="30000" dirty="0">
                          <a:effectLst/>
                          <a:latin typeface="Arial Black" panose="020B0A04020102020204" pitchFamily="34" charset="0"/>
                        </a:rPr>
                        <a:t>rd</a:t>
                      </a:r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 Mar 2022</a:t>
                      </a:r>
                      <a:endParaRPr lang="en-GB" sz="1600" b="1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2548478"/>
                  </a:ext>
                </a:extLst>
              </a:tr>
              <a:tr h="44502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Arial Black" panose="020B0A04020102020204" pitchFamily="34" charset="0"/>
                        </a:rPr>
                        <a:t>  EFFICIENT CARGO INSPECTION AND VERIFICATION</a:t>
                      </a:r>
                      <a:endParaRPr lang="en-GB" sz="1800" b="1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K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K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88157423"/>
                  </a:ext>
                </a:extLst>
              </a:tr>
              <a:tr h="9207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Efficient  KEBS testing services implemented</a:t>
                      </a:r>
                      <a:endParaRPr lang="en-GB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Average time taken to complete KEBS inspection and testing for sampled consignments</a:t>
                      </a:r>
                      <a:endParaRPr lang="en-GB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Days</a:t>
                      </a:r>
                      <a:endParaRPr lang="en-GB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3965308"/>
                  </a:ext>
                </a:extLst>
              </a:tr>
              <a:tr h="6138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Raise compliance to </a:t>
                      </a:r>
                      <a:r>
                        <a:rPr lang="en-GB" sz="1600" u="none" strike="noStrike" dirty="0" err="1">
                          <a:effectLst/>
                          <a:latin typeface="Arial Black" panose="020B0A04020102020204" pitchFamily="34" charset="0"/>
                        </a:rPr>
                        <a:t>PVoC</a:t>
                      </a:r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 programme</a:t>
                      </a:r>
                      <a:endParaRPr lang="en-GB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Arial Black" panose="020B0A04020102020204" pitchFamily="34" charset="0"/>
                        </a:rPr>
                        <a:t>% of PVoC compliance</a:t>
                      </a:r>
                      <a:endParaRPr lang="en-GB" sz="1600" b="0" i="0" u="none" strike="noStrike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u="none" strike="noStrike"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endParaRPr lang="en-KE" sz="1600" b="0" i="0" u="none" strike="noStrike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93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93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1006977"/>
                  </a:ext>
                </a:extLst>
              </a:tr>
              <a:tr h="9207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Enhancement of </a:t>
                      </a:r>
                      <a:r>
                        <a:rPr lang="en-GB" sz="1600" u="none" strike="noStrike" dirty="0" err="1">
                          <a:effectLst/>
                          <a:latin typeface="Arial Black" panose="020B0A04020102020204" pitchFamily="34" charset="0"/>
                        </a:rPr>
                        <a:t>PVoC</a:t>
                      </a:r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 to include OGAs requirements</a:t>
                      </a:r>
                      <a:endParaRPr lang="en-GB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Arial Black" panose="020B0A04020102020204" pitchFamily="34" charset="0"/>
                        </a:rPr>
                        <a:t>Number/level of government agencies’ with requirements integrated in PVoC </a:t>
                      </a:r>
                      <a:endParaRPr lang="en-GB" sz="1600" b="0" i="0" u="none" strike="noStrike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NO.</a:t>
                      </a:r>
                      <a:endParaRPr lang="en-GB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28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28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16810612"/>
                  </a:ext>
                </a:extLst>
              </a:tr>
              <a:tr h="6138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Destination inspections cargo clearance</a:t>
                      </a:r>
                      <a:endParaRPr lang="en-GB" sz="1600" b="0" i="0" u="none" strike="noStrike" dirty="0">
                        <a:solidFill>
                          <a:srgbClr val="2037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Arial Black" panose="020B0A04020102020204" pitchFamily="34" charset="0"/>
                        </a:rPr>
                        <a:t>Total Destination inspections </a:t>
                      </a:r>
                      <a:endParaRPr lang="en-GB" sz="1600" b="0" i="0" u="none" strike="noStrike">
                        <a:solidFill>
                          <a:srgbClr val="2037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NO.</a:t>
                      </a:r>
                      <a:endParaRPr lang="en-GB" sz="1600" b="0" i="0" u="none" strike="noStrike" dirty="0">
                        <a:solidFill>
                          <a:srgbClr val="2037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64"/>
                          </a:solidFill>
                          <a:effectLst/>
                          <a:latin typeface="Arial Black" panose="020B0A04020102020204" pitchFamily="34" charset="0"/>
                        </a:rPr>
                        <a:t>36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64"/>
                          </a:solidFill>
                          <a:effectLst/>
                          <a:latin typeface="Arial Black" panose="020B0A04020102020204" pitchFamily="34" charset="0"/>
                        </a:rPr>
                        <a:t>64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8704770"/>
                  </a:ext>
                </a:extLst>
              </a:tr>
              <a:tr h="445022">
                <a:tc>
                  <a:txBody>
                    <a:bodyPr/>
                    <a:lstStyle/>
                    <a:p>
                      <a:pPr algn="l" fontAlgn="ctr"/>
                      <a:endParaRPr lang="en-KE" sz="1600" b="0" i="0" u="none" strike="noStrike">
                        <a:solidFill>
                          <a:srgbClr val="2037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Arial Black" panose="020B0A04020102020204" pitchFamily="34" charset="0"/>
                        </a:rPr>
                        <a:t>Percentage Sampled</a:t>
                      </a:r>
                      <a:endParaRPr lang="en-GB" sz="1600" b="0" i="0" u="none" strike="noStrike">
                        <a:solidFill>
                          <a:srgbClr val="2037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u="none" strike="noStrike"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endParaRPr lang="en-KE" sz="1600" b="0" i="0" u="none" strike="noStrike">
                        <a:solidFill>
                          <a:srgbClr val="2037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64"/>
                          </a:solidFill>
                          <a:effectLst/>
                          <a:latin typeface="Arial Black" panose="020B0A04020102020204" pitchFamily="34" charset="0"/>
                        </a:rPr>
                        <a:t>1.4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64"/>
                          </a:solidFill>
                          <a:effectLst/>
                          <a:latin typeface="Arial Black" panose="020B0A04020102020204" pitchFamily="34" charset="0"/>
                        </a:rPr>
                        <a:t>3.2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40982701"/>
                  </a:ext>
                </a:extLst>
              </a:tr>
              <a:tr h="9360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COC recognition by KEBS and multi-agencies (OGAs)</a:t>
                      </a:r>
                      <a:endParaRPr lang="en-GB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Number or % of PGAs recognizing COCs</a:t>
                      </a:r>
                      <a:endParaRPr lang="en-GB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u="none" strike="noStrike" dirty="0"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46543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34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03E5-A275-4915-BF75-94D1B8F4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4" y="76200"/>
            <a:ext cx="5572126" cy="715962"/>
          </a:xfrm>
        </p:spPr>
        <p:txBody>
          <a:bodyPr>
            <a:normAutofit/>
          </a:bodyPr>
          <a:lstStyle/>
          <a:p>
            <a:pPr algn="ctr"/>
            <a:endParaRPr lang="en-KE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BFD88-AFE0-4EF3-9C18-30A603AEC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990600"/>
            <a:ext cx="8467725" cy="5135563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K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2C6D46-A1C2-4039-A164-44F98CF91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959533"/>
              </p:ext>
            </p:extLst>
          </p:nvPr>
        </p:nvGraphicFramePr>
        <p:xfrm>
          <a:off x="241852" y="1063487"/>
          <a:ext cx="11708296" cy="5565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4077">
                  <a:extLst>
                    <a:ext uri="{9D8B030D-6E8A-4147-A177-3AD203B41FA5}">
                      <a16:colId xmlns:a16="http://schemas.microsoft.com/office/drawing/2014/main" val="2753911252"/>
                    </a:ext>
                  </a:extLst>
                </a:gridCol>
                <a:gridCol w="3844077">
                  <a:extLst>
                    <a:ext uri="{9D8B030D-6E8A-4147-A177-3AD203B41FA5}">
                      <a16:colId xmlns:a16="http://schemas.microsoft.com/office/drawing/2014/main" val="3257548517"/>
                    </a:ext>
                  </a:extLst>
                </a:gridCol>
                <a:gridCol w="1257064">
                  <a:extLst>
                    <a:ext uri="{9D8B030D-6E8A-4147-A177-3AD203B41FA5}">
                      <a16:colId xmlns:a16="http://schemas.microsoft.com/office/drawing/2014/main" val="880661959"/>
                    </a:ext>
                  </a:extLst>
                </a:gridCol>
                <a:gridCol w="1202635">
                  <a:extLst>
                    <a:ext uri="{9D8B030D-6E8A-4147-A177-3AD203B41FA5}">
                      <a16:colId xmlns:a16="http://schemas.microsoft.com/office/drawing/2014/main" val="3225869414"/>
                    </a:ext>
                  </a:extLst>
                </a:gridCol>
                <a:gridCol w="1560443">
                  <a:extLst>
                    <a:ext uri="{9D8B030D-6E8A-4147-A177-3AD203B41FA5}">
                      <a16:colId xmlns:a16="http://schemas.microsoft.com/office/drawing/2014/main" val="3505386552"/>
                    </a:ext>
                  </a:extLst>
                </a:gridCol>
              </a:tblGrid>
              <a:tr h="101198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Efficient cargo inspection and verification</a:t>
                      </a:r>
                      <a:endParaRPr lang="en-GB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Arial Black" panose="020B0A04020102020204" pitchFamily="34" charset="0"/>
                        </a:rPr>
                        <a:t>Average time taken for consignments accompanied by a partner CoC</a:t>
                      </a:r>
                      <a:endParaRPr lang="en-GB" sz="1600" b="0" i="0" u="none" strike="noStrike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Hours</a:t>
                      </a:r>
                      <a:endParaRPr lang="en-GB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b="0" i="0" u="none" strike="noStrike" dirty="0">
                          <a:solidFill>
                            <a:srgbClr val="000064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b="0" i="0" u="none" strike="noStrike" dirty="0">
                          <a:solidFill>
                            <a:srgbClr val="000064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7393753"/>
                  </a:ext>
                </a:extLst>
              </a:tr>
              <a:tr h="1011984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Average time taken for clearance of Destination Inspection consignments</a:t>
                      </a:r>
                      <a:endParaRPr lang="en-GB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Arial Black" panose="020B0A04020102020204" pitchFamily="34" charset="0"/>
                        </a:rPr>
                        <a:t>Hours or Days</a:t>
                      </a:r>
                      <a:endParaRPr lang="en-GB" sz="1600" b="0" i="0" u="none" strike="noStrike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b="0" i="0" u="none" strike="noStrike" dirty="0">
                          <a:solidFill>
                            <a:srgbClr val="000064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b="0" i="0" u="none" strike="noStrike" dirty="0">
                          <a:solidFill>
                            <a:srgbClr val="000064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09373815"/>
                  </a:ext>
                </a:extLst>
              </a:tr>
              <a:tr h="691523">
                <a:tc v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Arial Black" panose="020B0A04020102020204" pitchFamily="34" charset="0"/>
                        </a:rPr>
                        <a:t>Average time taken for clearance of cargo with Exemptions</a:t>
                      </a:r>
                      <a:endParaRPr lang="en-GB" sz="1600" b="0" i="0" u="none" strike="noStrike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Arial Black" panose="020B0A04020102020204" pitchFamily="34" charset="0"/>
                        </a:rPr>
                        <a:t>Hours</a:t>
                      </a:r>
                      <a:endParaRPr lang="en-GB" sz="1600" b="0" i="0" u="none" strike="noStrike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b="0" i="0" u="none" strike="noStrike" dirty="0">
                          <a:solidFill>
                            <a:srgbClr val="000064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b="0" i="0" u="none" strike="noStrike" dirty="0">
                          <a:solidFill>
                            <a:srgbClr val="000064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0280205"/>
                  </a:ext>
                </a:extLst>
              </a:tr>
              <a:tr h="489125">
                <a:tc gridSpan="3"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K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K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52079239"/>
                  </a:ext>
                </a:extLst>
              </a:tr>
              <a:tr h="23612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24-hour working operation</a:t>
                      </a:r>
                      <a:endParaRPr lang="en-GB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Number of consignments released after 1800Hrs</a:t>
                      </a:r>
                      <a:endParaRPr lang="en-GB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No.</a:t>
                      </a:r>
                      <a:endParaRPr lang="en-GB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6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GB" sz="1600" u="none" strike="noStrike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KE" sz="1600" b="0" i="0" u="none" strike="noStrike" dirty="0">
                        <a:solidFill>
                          <a:srgbClr val="00006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0051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06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03E5-A275-4915-BF75-94D1B8F4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4" y="76200"/>
            <a:ext cx="5572126" cy="71596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OTHER METRICS – MAR 2022</a:t>
            </a:r>
            <a:endParaRPr lang="en-KE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BFD88-AFE0-4EF3-9C18-30A603AEC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990600"/>
            <a:ext cx="8467725" cy="5135563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K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F9EDB0-317B-4611-BA65-A24066658B1E}"/>
              </a:ext>
            </a:extLst>
          </p:cNvPr>
          <p:cNvSpPr txBox="1">
            <a:spLocks/>
          </p:cNvSpPr>
          <p:nvPr/>
        </p:nvSpPr>
        <p:spPr bwMode="auto">
          <a:xfrm>
            <a:off x="1524000" y="990600"/>
            <a:ext cx="83534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GB" dirty="0"/>
              <a:t>Total number of CDs/ Customs Entries processed – 1767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GB" dirty="0"/>
          </a:p>
          <a:p>
            <a:pPr marL="914400" lvl="2" indent="0">
              <a:buFont typeface="Arial" panose="020B0604020202020204" pitchFamily="34" charset="0"/>
              <a:buNone/>
            </a:pP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06647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03E5-A275-4915-BF75-94D1B8F4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4" y="76200"/>
            <a:ext cx="5572126" cy="71596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OTHER METRICS – MAR 2022</a:t>
            </a:r>
            <a:endParaRPr lang="en-KE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BFD88-AFE0-4EF3-9C18-30A603AEC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990600"/>
            <a:ext cx="8467725" cy="5135563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KE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8652540-5CE0-46FC-8DD9-74DB718D4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33588"/>
              </p:ext>
            </p:extLst>
          </p:nvPr>
        </p:nvGraphicFramePr>
        <p:xfrm>
          <a:off x="2032000" y="3187541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204157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14446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 OF SAMPLES SUBMITTED 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 OF TEST RESULTS RECIEVED</a:t>
                      </a:r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845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94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8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E514-49DD-4BC6-A8CC-46739295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CDF22-711D-408A-A807-1AFB76DF4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US" altLang="en-US" sz="4800" b="1" dirty="0">
                <a:latin typeface="Brush Script MT" panose="03060802040406070304" pitchFamily="66" charset="0"/>
              </a:rPr>
              <a:t>End</a:t>
            </a:r>
          </a:p>
          <a:p>
            <a:pPr marL="0" indent="0" algn="ctr">
              <a:buNone/>
            </a:pP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916197984"/>
      </p:ext>
    </p:extLst>
  </p:cSld>
  <p:clrMapOvr>
    <a:masterClrMapping/>
  </p:clrMapOvr>
</p:sld>
</file>

<file path=ppt/theme/theme1.xml><?xml version="1.0" encoding="utf-8"?>
<a:theme xmlns:a="http://schemas.openxmlformats.org/drawingml/2006/main" name="kebs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6312</TotalTime>
  <Words>203</Words>
  <Application>Microsoft Office PowerPoint</Application>
  <PresentationFormat>Widescreen</PresentationFormat>
  <Paragraphs>90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Brush Script MT</vt:lpstr>
      <vt:lpstr>Calibri</vt:lpstr>
      <vt:lpstr>Verdana</vt:lpstr>
      <vt:lpstr>Wingdings</vt:lpstr>
      <vt:lpstr>kebs_1</vt:lpstr>
      <vt:lpstr>PowerPoint Presentation</vt:lpstr>
      <vt:lpstr> MOMBASA PORT &amp; NORTHERN CORRIDOR COMMUNITY CHARTER DATA</vt:lpstr>
      <vt:lpstr>PowerPoint Presentation</vt:lpstr>
      <vt:lpstr>OTHER METRICS – MAR 2022</vt:lpstr>
      <vt:lpstr>OTHER METRICS – MAR 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Mutuma Muthuri</dc:creator>
  <cp:lastModifiedBy>Rachel Kirori</cp:lastModifiedBy>
  <cp:revision>170</cp:revision>
  <dcterms:created xsi:type="dcterms:W3CDTF">2021-02-10T18:31:45Z</dcterms:created>
  <dcterms:modified xsi:type="dcterms:W3CDTF">2022-03-23T14:03:36Z</dcterms:modified>
</cp:coreProperties>
</file>