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28" y="1313271"/>
            <a:ext cx="5370443" cy="1535389"/>
          </a:xfrm>
        </p:spPr>
        <p:txBody>
          <a:bodyPr anchor="b">
            <a:noAutofit/>
          </a:bodyPr>
          <a:lstStyle>
            <a:lvl1pPr algn="ctr"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27" y="3077224"/>
            <a:ext cx="5370443" cy="800997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222099" cy="5811838"/>
          </a:xfrm>
        </p:spPr>
        <p:txBody>
          <a:bodyPr vert="eaVert">
            <a:normAutofit/>
          </a:bodyPr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18" y="371269"/>
            <a:ext cx="78867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18" y="35027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AAC1-F4EE-4BDB-96E4-39336FA46A5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a.co.k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271" y="1502039"/>
            <a:ext cx="5276118" cy="1535389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734" y="1633927"/>
            <a:ext cx="8364511" cy="1049311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ICDN WEEKLY 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REPORT</a:t>
            </a:r>
            <a:endParaRPr lang="en-US" sz="2800" b="1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thold Akzidenz Grotesk 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n-US" sz="1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06</a:t>
            </a:r>
            <a:r>
              <a:rPr lang="en-US" sz="1800" b="1" baseline="30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1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 – 13</a:t>
            </a:r>
            <a:r>
              <a:rPr lang="en-US" sz="1800" b="1" baseline="30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1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 JULY 2021</a:t>
            </a:r>
          </a:p>
          <a:p>
            <a:pPr algn="just"/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thold Akzidenz Grotesk 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6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8A75-F016-45BC-85C2-68C954B9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WEEKLY TRAFFIC PERFORMANCE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(in TEUs)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F243-6F82-4F61-AF77-1F5CD736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9B0AAA-8EC9-436C-AF80-6E3DF61B4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05804"/>
              </p:ext>
            </p:extLst>
          </p:nvPr>
        </p:nvGraphicFramePr>
        <p:xfrm>
          <a:off x="1048622" y="1887523"/>
          <a:ext cx="7214532" cy="360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97">
                  <a:extLst>
                    <a:ext uri="{9D8B030D-6E8A-4147-A177-3AD203B41FA5}">
                      <a16:colId xmlns:a16="http://schemas.microsoft.com/office/drawing/2014/main" val="3444149079"/>
                    </a:ext>
                  </a:extLst>
                </a:gridCol>
                <a:gridCol w="1627301">
                  <a:extLst>
                    <a:ext uri="{9D8B030D-6E8A-4147-A177-3AD203B41FA5}">
                      <a16:colId xmlns:a16="http://schemas.microsoft.com/office/drawing/2014/main" val="23545778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3707606706"/>
                    </a:ext>
                  </a:extLst>
                </a:gridCol>
                <a:gridCol w="1912688">
                  <a:extLst>
                    <a:ext uri="{9D8B030D-6E8A-4147-A177-3AD203B41FA5}">
                      <a16:colId xmlns:a16="http://schemas.microsoft.com/office/drawing/2014/main" val="4269411646"/>
                    </a:ext>
                  </a:extLst>
                </a:gridCol>
              </a:tblGrid>
              <a:tr h="601211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06</a:t>
                      </a:r>
                      <a:r>
                        <a:rPr lang="en-US" sz="2800" b="1" baseline="30000" dirty="0" smtClean="0"/>
                        <a:t>th</a:t>
                      </a:r>
                      <a:r>
                        <a:rPr lang="en-US" sz="2800" b="1" baseline="0" dirty="0" smtClean="0"/>
                        <a:t> – 13</a:t>
                      </a:r>
                      <a:r>
                        <a:rPr lang="en-US" sz="2800" b="1" baseline="30000" dirty="0" smtClean="0"/>
                        <a:t>th</a:t>
                      </a:r>
                      <a:r>
                        <a:rPr lang="en-US" sz="2800" b="1" baseline="0" dirty="0" smtClean="0"/>
                        <a:t> July 2021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4068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DELIVERED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83266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r>
                        <a:rPr lang="en-US" sz="2800" b="1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4,694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4,506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4,242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0997217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r>
                        <a:rPr lang="en-US" sz="2800" b="1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804309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r>
                        <a:rPr lang="en-US" sz="2800" b="1" dirty="0"/>
                        <a:t>EMPTIES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2,856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2,856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14114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8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29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3778-2F8D-4A04-994D-E6509AF6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4A64"/>
                </a:solidFill>
              </a:rPr>
              <a:t>YARD POPULATION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F665F0-072C-4EC9-B877-F55642928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83124"/>
              </p:ext>
            </p:extLst>
          </p:nvPr>
        </p:nvGraphicFramePr>
        <p:xfrm>
          <a:off x="628650" y="1825625"/>
          <a:ext cx="7886700" cy="3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0909633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49269281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2361528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12614160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91483303"/>
                    </a:ext>
                  </a:extLst>
                </a:gridCol>
              </a:tblGrid>
              <a:tr h="4397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14676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07-07-2021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74295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08-07-2021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4,558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988195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4,451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720498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4,460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9781929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4,478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651223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1,715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095459"/>
                  </a:ext>
                </a:extLst>
              </a:tr>
              <a:tr h="439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4,827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22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0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26AC-361A-4ADD-9C7F-1A7C1422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PERFORMANCE INDICATORS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7C30249-0DDF-4B32-A9CF-80692C82D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111393"/>
              </p:ext>
            </p:extLst>
          </p:nvPr>
        </p:nvGraphicFramePr>
        <p:xfrm>
          <a:off x="628650" y="1825625"/>
          <a:ext cx="78867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515">
                  <a:extLst>
                    <a:ext uri="{9D8B030D-6E8A-4147-A177-3AD203B41FA5}">
                      <a16:colId xmlns:a16="http://schemas.microsoft.com/office/drawing/2014/main" val="49791164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2111927391"/>
                    </a:ext>
                  </a:extLst>
                </a:gridCol>
                <a:gridCol w="2122939">
                  <a:extLst>
                    <a:ext uri="{9D8B030D-6E8A-4147-A177-3AD203B41FA5}">
                      <a16:colId xmlns:a16="http://schemas.microsoft.com/office/drawing/2014/main" val="135648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Previous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45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Dwell time (Imports)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days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days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627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(imports local)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3hrs 12mins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3hrs 07mins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720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(imports transit)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8hrs 02mins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13hrs 04mins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43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(exports local)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2hrs 05mins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1hrs 49mins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72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(exports transit)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3hrs 46mins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3hrs 27mins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2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(empties)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4hrs 10mins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4hrs 49mins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88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Train Turnaround (Operational Time)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6hrs 12mins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7hrs 18mins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667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Pickup Order after Customs Release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11hrs 07mins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11hrs 51mins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230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8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0902-6E7D-42F6-B45F-621C6948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TOTAL CONTAINERS VERIFIED</a:t>
            </a:r>
            <a:r>
              <a:rPr lang="en-US" sz="32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70B0DE-04B3-42B1-B82D-6D99D0BCD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476727"/>
              </p:ext>
            </p:extLst>
          </p:nvPr>
        </p:nvGraphicFramePr>
        <p:xfrm>
          <a:off x="628650" y="1825624"/>
          <a:ext cx="7886700" cy="356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365245834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9630203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284980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5005556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96209350"/>
                    </a:ext>
                  </a:extLst>
                </a:gridCol>
              </a:tblGrid>
              <a:tr h="4450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Units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6301819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06-07-2021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265597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07-07-2021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373688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08-07-2021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8216713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09-07-2021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914291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633038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296927"/>
                  </a:ext>
                </a:extLst>
              </a:tr>
              <a:tr h="44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12-07-2021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09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84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ADFD-082D-4753-B393-9F99D6C7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SUMMARY STATUS AS AT </a:t>
            </a:r>
            <a:r>
              <a:rPr lang="en-US" sz="2400" b="1" dirty="0" smtClean="0"/>
              <a:t>13.07.2021 </a:t>
            </a:r>
            <a:r>
              <a:rPr lang="en-US" sz="2400" b="1" dirty="0"/>
              <a:t>0700HRS</a:t>
            </a:r>
            <a:endParaRPr lang="en-US" sz="2400" dirty="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A66BC316-8E3E-42B0-8C66-EC857FC12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576484"/>
              </p:ext>
            </p:extLst>
          </p:nvPr>
        </p:nvGraphicFramePr>
        <p:xfrm>
          <a:off x="192947" y="1988190"/>
          <a:ext cx="8699384" cy="366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462">
                  <a:extLst>
                    <a:ext uri="{9D8B030D-6E8A-4147-A177-3AD203B41FA5}">
                      <a16:colId xmlns:a16="http://schemas.microsoft.com/office/drawing/2014/main" val="3427787286"/>
                    </a:ext>
                  </a:extLst>
                </a:gridCol>
                <a:gridCol w="777926">
                  <a:extLst>
                    <a:ext uri="{9D8B030D-6E8A-4147-A177-3AD203B41FA5}">
                      <a16:colId xmlns:a16="http://schemas.microsoft.com/office/drawing/2014/main" val="1890322623"/>
                    </a:ext>
                  </a:extLst>
                </a:gridCol>
                <a:gridCol w="758408">
                  <a:extLst>
                    <a:ext uri="{9D8B030D-6E8A-4147-A177-3AD203B41FA5}">
                      <a16:colId xmlns:a16="http://schemas.microsoft.com/office/drawing/2014/main" val="1838311251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2227856872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3016781919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1363726477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3897169541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3190655046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2857983170"/>
                    </a:ext>
                  </a:extLst>
                </a:gridCol>
              </a:tblGrid>
              <a:tr h="394425">
                <a:tc gridSpan="9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45150"/>
                  </a:ext>
                </a:extLst>
              </a:tr>
              <a:tr h="394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PREVIOUS WEEK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 WEEK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08852"/>
                  </a:ext>
                </a:extLst>
              </a:tr>
              <a:tr h="394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918813"/>
                  </a:ext>
                </a:extLst>
              </a:tr>
              <a:tr h="104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ICD Yard Population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4,827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8659911"/>
                  </a:ext>
                </a:extLst>
              </a:tr>
              <a:tr h="1044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Import Population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472619"/>
                  </a:ext>
                </a:extLst>
              </a:tr>
              <a:tr h="394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6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18" y="371270"/>
            <a:ext cx="7886700" cy="2095094"/>
          </a:xfrm>
        </p:spPr>
        <p:txBody>
          <a:bodyPr/>
          <a:lstStyle/>
          <a:p>
            <a:pPr algn="ctr"/>
            <a:r>
              <a:rPr lang="en-GB" dirty="0">
                <a:latin typeface="Berthold Akzidenz Grotesk Regular"/>
              </a:rPr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18" y="3162651"/>
            <a:ext cx="7886700" cy="152679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FFFF"/>
                </a:solidFill>
                <a:latin typeface="Berthold Akzidenz Grotesk Regular"/>
              </a:rPr>
              <a:t>KENYA PORTS AUTHORITY 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Berthold Akzidenz Grotesk Regular"/>
              </a:rPr>
              <a:t>GROWING BUSINESS, ENRICHING LIVES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Berthold Akzidenz Grotesk Regular"/>
                <a:hlinkClick r:id="rId2"/>
              </a:rPr>
              <a:t>www.kpa.co.ke</a:t>
            </a:r>
            <a:r>
              <a:rPr lang="en-US" b="1" dirty="0">
                <a:solidFill>
                  <a:srgbClr val="FFFFFF"/>
                </a:solidFill>
                <a:latin typeface="Berthold Akzidenz Grotesk Regular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5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249</Words>
  <Application>Microsoft Office PowerPoint</Application>
  <PresentationFormat>On-screen Show (4:3)</PresentationFormat>
  <Paragraphs>164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Berthold Akzidenz Grotesk Regular</vt:lpstr>
      <vt:lpstr>Calibri</vt:lpstr>
      <vt:lpstr>Verdana</vt:lpstr>
      <vt:lpstr>Office Theme</vt:lpstr>
      <vt:lpstr> </vt:lpstr>
      <vt:lpstr>WEEKLY TRAFFIC PERFORMANCE (in TEUs)</vt:lpstr>
      <vt:lpstr>YARD POPULATION</vt:lpstr>
      <vt:lpstr>PERFORMANCE INDICATORS</vt:lpstr>
      <vt:lpstr>TOTAL CONTAINERS VERIFIED </vt:lpstr>
      <vt:lpstr>SUMMARY STATUS AS AT 13.07.2021 0700HRS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Clinton K. Mrenje</dc:creator>
  <cp:lastModifiedBy>Rachel W. Kirori</cp:lastModifiedBy>
  <cp:revision>51</cp:revision>
  <dcterms:created xsi:type="dcterms:W3CDTF">2020-12-17T14:46:20Z</dcterms:created>
  <dcterms:modified xsi:type="dcterms:W3CDTF">2021-07-14T12:36:55Z</dcterms:modified>
</cp:coreProperties>
</file>